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handoutMasterIdLst>
    <p:handoutMasterId r:id="rId20"/>
  </p:handoutMasterIdLst>
  <p:sldIdLst>
    <p:sldId id="298" r:id="rId2"/>
    <p:sldId id="336" r:id="rId3"/>
    <p:sldId id="309" r:id="rId4"/>
    <p:sldId id="308" r:id="rId5"/>
    <p:sldId id="339" r:id="rId6"/>
    <p:sldId id="329" r:id="rId7"/>
    <p:sldId id="330" r:id="rId8"/>
    <p:sldId id="331" r:id="rId9"/>
    <p:sldId id="340" r:id="rId10"/>
    <p:sldId id="337" r:id="rId11"/>
    <p:sldId id="338" r:id="rId12"/>
    <p:sldId id="333" r:id="rId13"/>
    <p:sldId id="314" r:id="rId14"/>
    <p:sldId id="334" r:id="rId15"/>
    <p:sldId id="326" r:id="rId16"/>
    <p:sldId id="325" r:id="rId17"/>
    <p:sldId id="327" r:id="rId18"/>
    <p:sldId id="285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1510"/>
    <a:srgbClr val="DE0000"/>
    <a:srgbClr val="FF0000"/>
    <a:srgbClr val="71FFB1"/>
    <a:srgbClr val="1DFF83"/>
    <a:srgbClr val="797979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19" autoAdjust="0"/>
    <p:restoredTop sz="94660"/>
  </p:normalViewPr>
  <p:slideViewPr>
    <p:cSldViewPr>
      <p:cViewPr varScale="1">
        <p:scale>
          <a:sx n="99" d="100"/>
          <a:sy n="99" d="100"/>
        </p:scale>
        <p:origin x="-19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1164" y="1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20CCB7-10A0-46C1-95C9-8EE430DEED77}" type="datetimeFigureOut">
              <a:rPr lang="en-US" smtClean="0"/>
              <a:t>23/10/2018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9F799-76A0-44B0-A8ED-1932F4A4A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5175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90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84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495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630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667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8802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7862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24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28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8832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678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uc luc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274638"/>
            <a:ext cx="5562600" cy="1143000"/>
          </a:xfrm>
        </p:spPr>
        <p:txBody>
          <a:bodyPr/>
          <a:lstStyle>
            <a:lvl1pPr algn="r"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24200" y="1600200"/>
            <a:ext cx="5562600" cy="4525963"/>
          </a:xfrm>
        </p:spPr>
        <p:txBody>
          <a:bodyPr>
            <a:noAutofit/>
          </a:bodyPr>
          <a:lstStyle>
            <a:lvl1pPr marL="358616" indent="-308610">
              <a:lnSpc>
                <a:spcPct val="200000"/>
              </a:lnSpc>
              <a:spcBef>
                <a:spcPts val="0"/>
              </a:spcBef>
              <a:spcAft>
                <a:spcPts val="540"/>
              </a:spcAft>
              <a:buClr>
                <a:schemeClr val="bg1">
                  <a:lumMod val="65000"/>
                </a:schemeClr>
              </a:buClr>
              <a:buSzPct val="150000"/>
              <a:buFont typeface="+mj-lt"/>
              <a:buAutoNum type="arabicPeriod"/>
              <a:defRPr sz="1440">
                <a:solidFill>
                  <a:schemeClr val="tx1"/>
                </a:solidFill>
              </a:defRPr>
            </a:lvl1pPr>
            <a:lvl2pPr>
              <a:lnSpc>
                <a:spcPts val="2160"/>
              </a:lnSpc>
              <a:spcBef>
                <a:spcPts val="0"/>
              </a:spcBef>
              <a:spcAft>
                <a:spcPts val="540"/>
              </a:spcAft>
              <a:defRPr sz="1440"/>
            </a:lvl2pPr>
            <a:lvl3pPr>
              <a:lnSpc>
                <a:spcPts val="2160"/>
              </a:lnSpc>
              <a:spcBef>
                <a:spcPts val="0"/>
              </a:spcBef>
              <a:spcAft>
                <a:spcPts val="540"/>
              </a:spcAft>
              <a:defRPr sz="1440"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lnSpc>
                <a:spcPts val="2160"/>
              </a:lnSpc>
              <a:spcBef>
                <a:spcPts val="0"/>
              </a:spcBef>
              <a:spcAft>
                <a:spcPts val="540"/>
              </a:spcAft>
              <a:defRPr sz="1440"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lnSpc>
                <a:spcPts val="2160"/>
              </a:lnSpc>
              <a:spcBef>
                <a:spcPts val="0"/>
              </a:spcBef>
              <a:spcAft>
                <a:spcPts val="540"/>
              </a:spcAft>
              <a:defRPr sz="1440"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3793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152400" y="914400"/>
            <a:ext cx="8839200" cy="381000"/>
          </a:xfr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sz="2400" b="1" smtClean="0">
                <a:solidFill>
                  <a:srgbClr val="FFFF00"/>
                </a:solidFill>
              </a:rPr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52400" y="1371600"/>
            <a:ext cx="8839200" cy="5105400"/>
          </a:xfrm>
        </p:spPr>
        <p:txBody>
          <a:bodyPr/>
          <a:lstStyle>
            <a:lvl1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Rectangle 1"/>
          <p:cNvSpPr/>
          <p:nvPr userDrawn="1"/>
        </p:nvSpPr>
        <p:spPr>
          <a:xfrm>
            <a:off x="266700" y="6215390"/>
            <a:ext cx="86105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ctr" defTabSz="914400" rtl="0" eaLnBrk="1" latinLnBrk="0" hangingPunct="1">
              <a:defRPr/>
            </a:pPr>
            <a:r>
              <a:rPr lang="en-US" sz="2000" b="0" kern="1200" spc="5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NHÂN</a:t>
            </a:r>
            <a:r>
              <a:rPr lang="en-US" sz="2000" b="0" kern="1200" spc="50" baseline="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VĂN - </a:t>
            </a:r>
            <a:r>
              <a:rPr lang="en-US" sz="2000" b="0" kern="1200" spc="5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SÁNG TẠO </a:t>
            </a:r>
            <a:r>
              <a:rPr lang="en-US" sz="2000" b="0" kern="1200" spc="50" baseline="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- </a:t>
            </a:r>
            <a:r>
              <a:rPr lang="en-US" sz="2000" b="0" kern="1200" spc="5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PHÁT TRIỂN -</a:t>
            </a:r>
            <a:r>
              <a:rPr lang="en-US" sz="2000" b="0" kern="1200" spc="50" baseline="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</a:t>
            </a:r>
            <a:r>
              <a:rPr lang="en-US" sz="2000" b="0" kern="1200" spc="5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BỀN VỮNG</a:t>
            </a:r>
            <a:endParaRPr lang="en-US" sz="2000" b="0" kern="1200" spc="50" dirty="0">
              <a:ln w="11430">
                <a:noFill/>
              </a:ln>
              <a:solidFill>
                <a:schemeClr val="bg1"/>
              </a:solidFill>
              <a:effectLst/>
              <a:latin typeface="UTM Futura Extra" panose="02040603050506020204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5913473"/>
      </p:ext>
    </p:extLst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152400" y="914400"/>
            <a:ext cx="8839200" cy="381000"/>
          </a:xfr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lang="en-US" sz="2400" b="1" smtClean="0">
                <a:solidFill>
                  <a:srgbClr val="FFFF00"/>
                </a:solidFill>
              </a:rPr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52400" y="1371600"/>
            <a:ext cx="8839200" cy="5105400"/>
          </a:xfrm>
        </p:spPr>
        <p:txBody>
          <a:bodyPr/>
          <a:lstStyle>
            <a:lvl1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2" name="Rectangle 1"/>
          <p:cNvSpPr/>
          <p:nvPr userDrawn="1"/>
        </p:nvSpPr>
        <p:spPr>
          <a:xfrm>
            <a:off x="266700" y="6215390"/>
            <a:ext cx="86105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algn="ctr" defTabSz="914400" rtl="0" eaLnBrk="1" latinLnBrk="0" hangingPunct="1">
              <a:defRPr/>
            </a:pPr>
            <a:r>
              <a:rPr lang="en-US" sz="2000" b="0" kern="1200" spc="5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NHÂN</a:t>
            </a:r>
            <a:r>
              <a:rPr lang="en-US" sz="2000" b="0" kern="1200" spc="50" baseline="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VĂN - </a:t>
            </a:r>
            <a:r>
              <a:rPr lang="en-US" sz="2000" b="0" kern="1200" spc="5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SÁNG TẠO </a:t>
            </a:r>
            <a:r>
              <a:rPr lang="en-US" sz="2000" b="0" kern="1200" spc="50" baseline="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- </a:t>
            </a:r>
            <a:r>
              <a:rPr lang="en-US" sz="2000" b="0" kern="1200" spc="5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PHÁT TRIỂN -</a:t>
            </a:r>
            <a:r>
              <a:rPr lang="en-US" sz="2000" b="0" kern="1200" spc="50" baseline="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 </a:t>
            </a:r>
            <a:r>
              <a:rPr lang="en-US" sz="2000" b="0" kern="1200" spc="50" smtClean="0">
                <a:ln w="11430">
                  <a:noFill/>
                </a:ln>
                <a:solidFill>
                  <a:schemeClr val="bg1"/>
                </a:solidFill>
                <a:effectLst/>
                <a:latin typeface="UTM Futura Extra" panose="02040603050506020204" pitchFamily="18" charset="0"/>
                <a:ea typeface="+mn-ea"/>
                <a:cs typeface="+mn-cs"/>
              </a:rPr>
              <a:t>BỀN VỮNG</a:t>
            </a:r>
            <a:endParaRPr lang="en-US" sz="2000" b="0" kern="1200" spc="50" dirty="0">
              <a:ln w="11430">
                <a:noFill/>
              </a:ln>
              <a:solidFill>
                <a:schemeClr val="bg1"/>
              </a:solidFill>
              <a:effectLst/>
              <a:latin typeface="UTM Futura Extra" panose="02040603050506020204" pitchFamily="18" charset="0"/>
              <a:ea typeface="+mn-ea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5CB4928B-D69C-4EF6-A9ED-60C0DB473C9E}"/>
              </a:ext>
            </a:extLst>
          </p:cNvPr>
          <p:cNvSpPr/>
          <p:nvPr userDrawn="1"/>
        </p:nvSpPr>
        <p:spPr>
          <a:xfrm>
            <a:off x="0" y="0"/>
            <a:ext cx="9144000" cy="59084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 b="1" dirty="0"/>
          </a:p>
        </p:txBody>
      </p:sp>
    </p:spTree>
    <p:extLst>
      <p:ext uri="{BB962C8B-B14F-4D97-AF65-F5344CB8AC3E}">
        <p14:creationId xmlns:p14="http://schemas.microsoft.com/office/powerpoint/2010/main" val="3701966052"/>
      </p:ext>
    </p:extLst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10"/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460351046"/>
              </p:ext>
            </p:extLst>
          </p:nvPr>
        </p:nvGraphicFramePr>
        <p:xfrm>
          <a:off x="3429000" y="1524000"/>
          <a:ext cx="5410200" cy="3950735"/>
        </p:xfrm>
        <a:graphic>
          <a:graphicData uri="http://schemas.openxmlformats.org/drawingml/2006/table">
            <a:tbl>
              <a:tblPr/>
              <a:tblGrid>
                <a:gridCol w="54102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Họ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và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tên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: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43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Năm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sinh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Quê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quán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Dân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tộc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Tôn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giáo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Ngày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vào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Đoàn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79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Chính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trị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</a:t>
                      </a:r>
                    </a:p>
                  </a:txBody>
                  <a:tcPr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5804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Chuyên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0" lang="en-US" sz="24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môn</a:t>
                      </a:r>
                      <a:r>
                        <a:rPr kumimoji="0" lang="en-US" sz="2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: </a:t>
                      </a:r>
                    </a:p>
                  </a:txBody>
                  <a:tcPr horzOverflow="overflow">
                    <a:lnL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0000"/>
                      </a:solidFill>
                      <a:prstDash val="sysDash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4" name="Round Same Side Corner Rectangle 3"/>
          <p:cNvSpPr/>
          <p:nvPr/>
        </p:nvSpPr>
        <p:spPr>
          <a:xfrm flipH="1" flipV="1">
            <a:off x="0" y="0"/>
            <a:ext cx="9144000" cy="1219200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0600" y="236538"/>
            <a:ext cx="81534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vi-VN" sz="20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/>
              </a:rPr>
              <a:t>ĐẠI HỘI ĐẠI BIỂU</a:t>
            </a:r>
            <a:r>
              <a:rPr lang="en-US" sz="20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en-US" sz="20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ĐOÀN TNCS HỒ CHÍ MINH </a:t>
            </a:r>
          </a:p>
          <a:p>
            <a:pPr algn="ctr">
              <a:defRPr/>
            </a:pPr>
            <a:r>
              <a:rPr lang="en-US" sz="2000" b="1" cap="all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TRƯỜNG CĐKT LÝ TỰ TRỌNG TP. HỒ CHÍ MINH LẦN XXIII</a:t>
            </a:r>
            <a:endParaRPr lang="en-US" sz="2000" b="1" cap="all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11" descr="shabby_frame_green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8" y="1143000"/>
            <a:ext cx="3275012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 userDrawn="1"/>
        </p:nvSpPr>
        <p:spPr>
          <a:xfrm>
            <a:off x="4800600" y="1600200"/>
            <a:ext cx="3962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1" name="TextBox 20"/>
          <p:cNvSpPr txBox="1"/>
          <p:nvPr userDrawn="1"/>
        </p:nvSpPr>
        <p:spPr>
          <a:xfrm>
            <a:off x="4800600" y="57912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262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flipH="1" flipV="1">
            <a:off x="0" y="-1"/>
            <a:ext cx="9144000" cy="835236"/>
          </a:xfrm>
          <a:prstGeom prst="round2SameRect">
            <a:avLst/>
          </a:prstGeom>
          <a:solidFill>
            <a:schemeClr val="accent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0"/>
            <a:ext cx="8153400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algn="ctr" defTabSz="914400" rtl="0" eaLnBrk="1" latinLnBrk="0" hangingPunct="1">
              <a:defRPr/>
            </a:pPr>
            <a:r>
              <a:rPr lang="en-US" sz="2400" b="1" kern="1200" spc="50" smtClean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  <a:ea typeface="+mn-ea"/>
                <a:cs typeface="+mn-cs"/>
              </a:rPr>
              <a:t>HỘI NGHỊ ĐẠI BIỂU CÁN BỘ - CÔNG CHỨC – VIÊN CHỨC NĂM HỌC 2017 - 2018</a:t>
            </a:r>
            <a:endParaRPr lang="en-US" sz="2400" b="1" kern="1200" spc="50" dirty="0">
              <a:ln w="11430">
                <a:solidFill>
                  <a:schemeClr val="bg1"/>
                </a:solidFill>
              </a:ln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  <a:ea typeface="+mn-ea"/>
              <a:cs typeface="+mn-cs"/>
            </a:endParaRP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152400" y="914400"/>
            <a:ext cx="8839200" cy="381000"/>
          </a:xfrm>
        </p:spPr>
        <p:txBody>
          <a:bodyPr/>
          <a:lstStyle>
            <a:lvl1pPr marL="342900" marR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 lang="en-US" sz="2200" b="1" kern="1200" cap="none" spc="0" baseline="0" dirty="0" smtClean="0">
                <a:ln w="11430"/>
                <a:solidFill>
                  <a:srgbClr val="C00000"/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  <a:defRPr/>
            </a:pPr>
            <a:endParaRPr lang="en-US" sz="2400" b="1" dirty="0" smtClean="0">
              <a:solidFill>
                <a:srgbClr val="FFFF00"/>
              </a:solidFill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52400" y="1371600"/>
            <a:ext cx="8839200" cy="5105400"/>
          </a:xfrm>
        </p:spPr>
        <p:txBody>
          <a:bodyPr/>
          <a:lstStyle>
            <a:lvl1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Round Single Corner Rectangle 9"/>
          <p:cNvSpPr/>
          <p:nvPr userDrawn="1"/>
        </p:nvSpPr>
        <p:spPr>
          <a:xfrm>
            <a:off x="0" y="6553200"/>
            <a:ext cx="6248400" cy="304800"/>
          </a:xfrm>
          <a:prstGeom prst="round1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marL="0" algn="ctr" defTabSz="914400" rtl="0" eaLnBrk="1" latinLnBrk="0" hangingPunct="1">
              <a:defRPr/>
            </a:pPr>
            <a:r>
              <a:rPr lang="en-US" sz="1600" b="0" kern="1200" spc="50" smtClean="0">
                <a:ln w="11430">
                  <a:noFill/>
                </a:ln>
                <a:solidFill>
                  <a:schemeClr val="bg1"/>
                </a:solidFill>
                <a:effectLst/>
                <a:latin typeface="UTM American Sans" pitchFamily="18" charset="0"/>
                <a:ea typeface="+mn-ea"/>
                <a:cs typeface="+mn-cs"/>
              </a:rPr>
              <a:t>TRI THỨC – SÁNG TẠO – PHÁT TRIỂN – BỀN VỮNG</a:t>
            </a:r>
            <a:endParaRPr lang="en-US" sz="1600" b="0" kern="1200" spc="50" dirty="0">
              <a:ln w="11430">
                <a:noFill/>
              </a:ln>
              <a:solidFill>
                <a:schemeClr val="bg1"/>
              </a:solidFill>
              <a:effectLst/>
              <a:latin typeface="UTM American Sans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6992065"/>
      </p:ext>
    </p:extLst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23/10/2018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6645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677" r:id="rId15"/>
    <p:sldLayoutId id="2147483678" r:id="rId16"/>
  </p:sldLayoutIdLst>
  <p:transition>
    <p:cut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2373549"/>
            <a:ext cx="9220200" cy="2286000"/>
            <a:chOff x="-159238" y="2743200"/>
            <a:chExt cx="8976112" cy="2286000"/>
          </a:xfrm>
        </p:grpSpPr>
        <p:sp>
          <p:nvSpPr>
            <p:cNvPr id="7" name="Rectangle 6"/>
            <p:cNvSpPr/>
            <p:nvPr/>
          </p:nvSpPr>
          <p:spPr>
            <a:xfrm>
              <a:off x="-6838" y="2743200"/>
              <a:ext cx="8816874" cy="22860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spcBef>
                  <a:spcPts val="600"/>
                </a:spcBef>
                <a:spcAft>
                  <a:spcPts val="600"/>
                </a:spcAft>
              </a:pPr>
              <a:r>
                <a:rPr lang="en-US" sz="4000" b="1" spc="5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glow rad="101600">
                      <a:schemeClr val="bg1">
                        <a:alpha val="40000"/>
                      </a:schemeClr>
                    </a:glow>
                    <a:outerShdw blurRad="50800" dist="38100" dir="5400000" algn="ctr" rotWithShape="0">
                      <a:srgbClr val="000000">
                        <a:alpha val="40000"/>
                      </a:srgbClr>
                    </a:outerShdw>
                  </a:effectLst>
                  <a:latin typeface="UTM American Sans" pitchFamily="18" charset="0"/>
                </a:rPr>
                <a:t>HỘI NGHỊ ĐẠI BIỂU</a:t>
              </a:r>
            </a:p>
            <a:p>
              <a:pPr algn="ctr">
                <a:spcBef>
                  <a:spcPts val="600"/>
                </a:spcBef>
                <a:spcAft>
                  <a:spcPts val="600"/>
                </a:spcAft>
              </a:pPr>
              <a:r>
                <a:rPr lang="en-US" sz="3900" b="1" spc="50" smtClean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glow rad="101600">
                      <a:schemeClr val="bg1">
                        <a:alpha val="40000"/>
                      </a:schemeClr>
                    </a:glow>
                    <a:outerShdw blurRad="50800" dist="38100" dir="5400000" algn="ctr" rotWithShape="0">
                      <a:srgbClr val="000000">
                        <a:alpha val="40000"/>
                      </a:srgbClr>
                    </a:outerShdw>
                  </a:effectLst>
                  <a:latin typeface="UTM American Sans" pitchFamily="18" charset="0"/>
                </a:rPr>
                <a:t>CÁN </a:t>
              </a:r>
              <a:r>
                <a:rPr lang="en-US" sz="3900" b="1" spc="5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glow rad="101600">
                      <a:schemeClr val="bg1">
                        <a:alpha val="40000"/>
                      </a:schemeClr>
                    </a:glow>
                    <a:outerShdw blurRad="50800" dist="38100" dir="5400000" algn="ctr" rotWithShape="0">
                      <a:srgbClr val="000000">
                        <a:alpha val="40000"/>
                      </a:srgbClr>
                    </a:outerShdw>
                  </a:effectLst>
                  <a:latin typeface="UTM American Sans" pitchFamily="18" charset="0"/>
                </a:rPr>
                <a:t>BỘ - CÔNG </a:t>
              </a:r>
              <a:r>
                <a:rPr lang="en-US" sz="3900" b="1" spc="50" smtClean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glow rad="101600">
                      <a:schemeClr val="bg1">
                        <a:alpha val="40000"/>
                      </a:schemeClr>
                    </a:glow>
                    <a:outerShdw blurRad="50800" dist="38100" dir="5400000" algn="ctr" rotWithShape="0">
                      <a:srgbClr val="000000">
                        <a:alpha val="40000"/>
                      </a:srgbClr>
                    </a:outerShdw>
                  </a:effectLst>
                  <a:latin typeface="UTM American Sans" pitchFamily="18" charset="0"/>
                </a:rPr>
                <a:t>CHỨC - VIÊN CHỨC</a:t>
              </a:r>
              <a:endParaRPr lang="en-US" sz="3900" b="1" spc="5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50800" dist="38100" dir="5400000" algn="ctr" rotWithShape="0">
                    <a:srgbClr val="000000">
                      <a:alpha val="40000"/>
                    </a:srgbClr>
                  </a:outerShdw>
                </a:effectLst>
                <a:latin typeface="UTM American Sans" pitchFamily="18" charset="0"/>
              </a:endParaRPr>
            </a:p>
            <a:p>
              <a:pPr algn="ctr">
                <a:spcBef>
                  <a:spcPts val="600"/>
                </a:spcBef>
                <a:spcAft>
                  <a:spcPts val="600"/>
                </a:spcAft>
              </a:pPr>
              <a:r>
                <a:rPr lang="en-US" sz="4000" b="1" spc="5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glow rad="101600">
                      <a:schemeClr val="bg1">
                        <a:alpha val="40000"/>
                      </a:schemeClr>
                    </a:glow>
                    <a:outerShdw blurRad="50800" dist="38100" dir="5400000" algn="ctr" rotWithShape="0">
                      <a:srgbClr val="000000">
                        <a:alpha val="40000"/>
                      </a:srgbClr>
                    </a:outerShdw>
                  </a:effectLst>
                  <a:latin typeface="UTM American Sans" pitchFamily="18" charset="0"/>
                </a:rPr>
                <a:t>NĂM HỌC </a:t>
              </a:r>
              <a:r>
                <a:rPr lang="en-US" sz="4000" b="1" spc="50" smtClean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glow rad="101600">
                      <a:schemeClr val="bg1">
                        <a:alpha val="40000"/>
                      </a:schemeClr>
                    </a:glow>
                    <a:outerShdw blurRad="50800" dist="38100" dir="5400000" algn="ctr" rotWithShape="0">
                      <a:srgbClr val="000000">
                        <a:alpha val="40000"/>
                      </a:srgbClr>
                    </a:outerShdw>
                  </a:effectLst>
                  <a:latin typeface="UTM American Sans" pitchFamily="18" charset="0"/>
                </a:rPr>
                <a:t>2018 </a:t>
              </a:r>
              <a:r>
                <a:rPr lang="en-US" sz="4000" b="1" spc="5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glow rad="101600">
                      <a:schemeClr val="bg1">
                        <a:alpha val="40000"/>
                      </a:schemeClr>
                    </a:glow>
                    <a:outerShdw blurRad="50800" dist="38100" dir="5400000" algn="ctr" rotWithShape="0">
                      <a:srgbClr val="000000">
                        <a:alpha val="40000"/>
                      </a:srgbClr>
                    </a:outerShdw>
                  </a:effectLst>
                  <a:latin typeface="UTM American Sans" pitchFamily="18" charset="0"/>
                </a:rPr>
                <a:t>- </a:t>
              </a:r>
              <a:r>
                <a:rPr lang="en-US" sz="4000" b="1" spc="50" smtClean="0">
                  <a:ln w="3175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glow rad="101600">
                      <a:schemeClr val="bg1">
                        <a:alpha val="40000"/>
                      </a:schemeClr>
                    </a:glow>
                    <a:outerShdw blurRad="50800" dist="38100" dir="5400000" algn="ctr" rotWithShape="0">
                      <a:srgbClr val="000000">
                        <a:alpha val="40000"/>
                      </a:srgbClr>
                    </a:outerShdw>
                  </a:effectLst>
                  <a:latin typeface="UTM American Sans" pitchFamily="18" charset="0"/>
                </a:rPr>
                <a:t>2019</a:t>
              </a:r>
              <a:endParaRPr lang="en-US" sz="4000" b="1" spc="50">
                <a:ln w="3175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101600">
                    <a:schemeClr val="bg1">
                      <a:alpha val="40000"/>
                    </a:schemeClr>
                  </a:glow>
                  <a:outerShdw blurRad="50800" dist="38100" dir="5400000" algn="ctr" rotWithShape="0">
                    <a:srgbClr val="000000">
                      <a:alpha val="40000"/>
                    </a:srgbClr>
                  </a:outerShdw>
                </a:effectLst>
                <a:latin typeface="UTM American Sans" pitchFamily="18" charset="0"/>
              </a:endParaRPr>
            </a:p>
          </p:txBody>
        </p:sp>
        <p:sp>
          <p:nvSpPr>
            <p:cNvPr id="4" name="Rectangle 3"/>
            <p:cNvSpPr/>
            <p:nvPr/>
          </p:nvSpPr>
          <p:spPr>
            <a:xfrm>
              <a:off x="-159238" y="2743200"/>
              <a:ext cx="8976112" cy="216982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spcBef>
                  <a:spcPts val="600"/>
                </a:spcBef>
                <a:spcAft>
                  <a:spcPts val="600"/>
                </a:spcAft>
              </a:pPr>
              <a:r>
                <a:rPr lang="en-US" sz="3600" b="1" spc="50">
                  <a:ln w="3175">
                    <a:solidFill>
                      <a:schemeClr val="bg1"/>
                    </a:solidFill>
                  </a:ln>
                  <a:solidFill>
                    <a:srgbClr val="FF0000"/>
                  </a:solidFill>
                  <a:effectLst>
                    <a:glow rad="228600">
                      <a:schemeClr val="bg1">
                        <a:alpha val="93000"/>
                      </a:schemeClr>
                    </a:glow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UTM American Sans" pitchFamily="18" charset="0"/>
                </a:rPr>
                <a:t>HỘI NGHỊ ĐẠI BIỂU</a:t>
              </a:r>
            </a:p>
            <a:p>
              <a:pPr algn="ctr">
                <a:spcBef>
                  <a:spcPts val="600"/>
                </a:spcBef>
                <a:spcAft>
                  <a:spcPts val="600"/>
                </a:spcAft>
              </a:pPr>
              <a:r>
                <a:rPr lang="en-US" sz="3600" b="1" spc="50" smtClean="0">
                  <a:ln w="3175">
                    <a:solidFill>
                      <a:schemeClr val="bg1"/>
                    </a:solidFill>
                  </a:ln>
                  <a:solidFill>
                    <a:srgbClr val="FF0000"/>
                  </a:solidFill>
                  <a:effectLst>
                    <a:glow rad="228600">
                      <a:schemeClr val="bg1">
                        <a:alpha val="93000"/>
                      </a:schemeClr>
                    </a:glow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UTM American Sans" pitchFamily="18" charset="0"/>
                </a:rPr>
                <a:t>CÁN </a:t>
              </a:r>
              <a:r>
                <a:rPr lang="en-US" sz="3600" b="1" spc="50">
                  <a:ln w="3175">
                    <a:solidFill>
                      <a:schemeClr val="bg1"/>
                    </a:solidFill>
                  </a:ln>
                  <a:solidFill>
                    <a:srgbClr val="FF0000"/>
                  </a:solidFill>
                  <a:effectLst>
                    <a:glow rad="228600">
                      <a:schemeClr val="bg1">
                        <a:alpha val="93000"/>
                      </a:schemeClr>
                    </a:glow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UTM American Sans" pitchFamily="18" charset="0"/>
                </a:rPr>
                <a:t>BỘ - CÔNG CHỨC -</a:t>
              </a:r>
              <a:r>
                <a:rPr lang="en-US" sz="3600" b="1" spc="50" smtClean="0">
                  <a:ln w="3175">
                    <a:solidFill>
                      <a:schemeClr val="bg1"/>
                    </a:solidFill>
                  </a:ln>
                  <a:solidFill>
                    <a:srgbClr val="FF0000"/>
                  </a:solidFill>
                  <a:effectLst>
                    <a:glow rad="228600">
                      <a:schemeClr val="bg1">
                        <a:alpha val="93000"/>
                      </a:schemeClr>
                    </a:glow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UTM American Sans" pitchFamily="18" charset="0"/>
                </a:rPr>
                <a:t> VIÊN CHỨC</a:t>
              </a:r>
              <a:endParaRPr lang="en-US" sz="3600" b="1" spc="5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endParaRPr>
            </a:p>
            <a:p>
              <a:pPr algn="ctr">
                <a:spcBef>
                  <a:spcPts val="600"/>
                </a:spcBef>
                <a:spcAft>
                  <a:spcPts val="600"/>
                </a:spcAft>
              </a:pPr>
              <a:r>
                <a:rPr lang="en-US" sz="4000" b="1" spc="50">
                  <a:ln w="3175">
                    <a:solidFill>
                      <a:schemeClr val="bg1"/>
                    </a:solidFill>
                  </a:ln>
                  <a:solidFill>
                    <a:srgbClr val="FF0000"/>
                  </a:solidFill>
                  <a:effectLst>
                    <a:glow rad="228600">
                      <a:schemeClr val="bg1">
                        <a:alpha val="93000"/>
                      </a:schemeClr>
                    </a:glow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UTM American Sans" pitchFamily="18" charset="0"/>
                </a:rPr>
                <a:t>NĂM HỌC </a:t>
              </a:r>
              <a:r>
                <a:rPr lang="en-US" sz="4000" b="1" spc="50" smtClean="0">
                  <a:ln w="3175">
                    <a:solidFill>
                      <a:schemeClr val="bg1"/>
                    </a:solidFill>
                  </a:ln>
                  <a:solidFill>
                    <a:srgbClr val="FF0000"/>
                  </a:solidFill>
                  <a:effectLst>
                    <a:glow rad="228600">
                      <a:schemeClr val="bg1">
                        <a:alpha val="93000"/>
                      </a:schemeClr>
                    </a:glow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UTM American Sans" pitchFamily="18" charset="0"/>
                </a:rPr>
                <a:t>2018 </a:t>
              </a:r>
              <a:r>
                <a:rPr lang="en-US" sz="4000" b="1" spc="50">
                  <a:ln w="3175">
                    <a:solidFill>
                      <a:schemeClr val="bg1"/>
                    </a:solidFill>
                  </a:ln>
                  <a:solidFill>
                    <a:srgbClr val="FF0000"/>
                  </a:solidFill>
                  <a:effectLst>
                    <a:glow rad="228600">
                      <a:schemeClr val="bg1">
                        <a:alpha val="93000"/>
                      </a:schemeClr>
                    </a:glow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UTM American Sans" pitchFamily="18" charset="0"/>
                </a:rPr>
                <a:t>- </a:t>
              </a:r>
              <a:r>
                <a:rPr lang="en-US" sz="4000" b="1" spc="50" smtClean="0">
                  <a:ln w="3175">
                    <a:solidFill>
                      <a:schemeClr val="bg1"/>
                    </a:solidFill>
                  </a:ln>
                  <a:solidFill>
                    <a:srgbClr val="FF0000"/>
                  </a:solidFill>
                  <a:effectLst>
                    <a:glow rad="228600">
                      <a:schemeClr val="bg1">
                        <a:alpha val="93000"/>
                      </a:schemeClr>
                    </a:glow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UTM American Sans" pitchFamily="18" charset="0"/>
                </a:rPr>
                <a:t>2019</a:t>
              </a:r>
              <a:endParaRPr lang="en-US" sz="4000" b="1" spc="5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bg1">
                      <a:alpha val="93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endParaRP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294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228600" y="2895600"/>
            <a:ext cx="8723862" cy="1200329"/>
            <a:chOff x="248170" y="1524000"/>
            <a:chExt cx="8723862" cy="1200329"/>
          </a:xfrm>
        </p:grpSpPr>
        <p:sp>
          <p:nvSpPr>
            <p:cNvPr id="4" name="TextBox 3"/>
            <p:cNvSpPr txBox="1"/>
            <p:nvPr/>
          </p:nvSpPr>
          <p:spPr>
            <a:xfrm>
              <a:off x="248170" y="1524000"/>
              <a:ext cx="8723862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600" dirty="0">
                  <a:ln w="15240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UTM Futura Extra" pitchFamily="18" charset="0"/>
                </a:rPr>
                <a:t>BÁO CÁO </a:t>
              </a:r>
            </a:p>
            <a:p>
              <a:pPr algn="ctr"/>
              <a:r>
                <a:rPr lang="en-US" sz="3600" dirty="0">
                  <a:ln w="15240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UTM Futura Extra" pitchFamily="18" charset="0"/>
                </a:rPr>
                <a:t>TÌNH HÌNH ĐẠI BIỂU </a:t>
              </a:r>
              <a:r>
                <a:rPr lang="en-US" sz="3600">
                  <a:ln w="15240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UTM Futura Extra" pitchFamily="18" charset="0"/>
                </a:rPr>
                <a:t>DỰ </a:t>
              </a:r>
              <a:r>
                <a:rPr lang="en-US" sz="3600" smtClean="0">
                  <a:ln w="15240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UTM Futura Extra" pitchFamily="18" charset="0"/>
                </a:rPr>
                <a:t>HỘI NGHỊ</a:t>
              </a:r>
              <a:endParaRPr lang="vi-VN" sz="3600" dirty="0">
                <a:ln w="15240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" name="TextBox 13">
              <a:extLst>
                <a:ext uri="{FF2B5EF4-FFF2-40B4-BE49-F238E27FC236}">
                  <a16:creationId xmlns:a16="http://schemas.microsoft.com/office/drawing/2014/main" xmlns="" id="{D55480CA-559D-439F-9F34-E985443CD471}"/>
                </a:ext>
              </a:extLst>
            </p:cNvPr>
            <p:cNvSpPr txBox="1"/>
            <p:nvPr/>
          </p:nvSpPr>
          <p:spPr>
            <a:xfrm>
              <a:off x="248170" y="1524000"/>
              <a:ext cx="8723862" cy="120032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3600" dirty="0">
                  <a:solidFill>
                    <a:srgbClr val="FF0000"/>
                  </a:solidFill>
                  <a:latin typeface="UTM Futura Extra" pitchFamily="18" charset="0"/>
                </a:rPr>
                <a:t>BÁO CÁO </a:t>
              </a:r>
            </a:p>
            <a:p>
              <a:pPr algn="ctr"/>
              <a:r>
                <a:rPr lang="en-US" sz="3600" dirty="0">
                  <a:solidFill>
                    <a:srgbClr val="FF0000"/>
                  </a:solidFill>
                  <a:latin typeface="UTM Futura Extra" pitchFamily="18" charset="0"/>
                </a:rPr>
                <a:t>TÌNH HÌNH ĐẠI </a:t>
              </a:r>
              <a:r>
                <a:rPr lang="en-US" sz="3600">
                  <a:solidFill>
                    <a:srgbClr val="FF0000"/>
                  </a:solidFill>
                  <a:latin typeface="UTM Futura Extra" pitchFamily="18" charset="0"/>
                </a:rPr>
                <a:t>BIỂU </a:t>
              </a:r>
              <a:r>
                <a:rPr lang="en-US" sz="3600" smtClean="0">
                  <a:solidFill>
                    <a:srgbClr val="FF0000"/>
                  </a:solidFill>
                  <a:latin typeface="UTM Futura Extra" pitchFamily="18" charset="0"/>
                </a:rPr>
                <a:t>DỰ HỘI NGHỊ</a:t>
              </a:r>
              <a:endParaRPr lang="vi-VN" sz="3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98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marL="0" indent="0" algn="l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800" b="1" smtClean="0">
                <a:solidFill>
                  <a:srgbClr val="FF0000"/>
                </a:solidFill>
                <a:latin typeface="UTM Futura Extra" panose="02040603050506020204" pitchFamily="18" charset="0"/>
              </a:rPr>
              <a:t>Thành Phần Đoàn Chủ </a:t>
            </a:r>
            <a:r>
              <a:rPr lang="en-US" sz="2800" b="1" smtClean="0">
                <a:solidFill>
                  <a:srgbClr val="FF0000"/>
                </a:solidFill>
                <a:latin typeface="UTM Futura Extra" panose="02040603050506020204" pitchFamily="18" charset="0"/>
              </a:rPr>
              <a:t>Tịch: </a:t>
            </a:r>
            <a:r>
              <a:rPr lang="en-US" sz="2800" b="1" smtClean="0">
                <a:solidFill>
                  <a:srgbClr val="FF0000"/>
                </a:solidFill>
                <a:latin typeface="UTM Futura Extra" panose="02040603050506020204" pitchFamily="18" charset="0"/>
              </a:rPr>
              <a:t>02 người</a:t>
            </a:r>
            <a:endParaRPr lang="en-US" sz="2800" b="1">
              <a:solidFill>
                <a:srgbClr val="FF0000"/>
              </a:solidFill>
              <a:latin typeface="UTM Futura Extra" panose="02040603050506020204" pitchFamily="18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02590567"/>
              </p:ext>
            </p:extLst>
          </p:nvPr>
        </p:nvGraphicFramePr>
        <p:xfrm>
          <a:off x="192932" y="1600200"/>
          <a:ext cx="8431619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0" name="Worksheet" r:id="rId3" imgW="6953408" imgH="1733612" progId="Excel.Sheet.8">
                  <p:embed/>
                </p:oleObj>
              </mc:Choice>
              <mc:Fallback>
                <p:oleObj name="Worksheet" r:id="rId3" imgW="6953408" imgH="1733612" progId="Excel.Shee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92932" y="1600200"/>
                        <a:ext cx="8431619" cy="2133600"/>
                      </a:xfrm>
                      <a:prstGeom prst="rect">
                        <a:avLst/>
                      </a:prstGeom>
                      <a:solidFill>
                        <a:schemeClr val="accent5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 Placeholder 4"/>
          <p:cNvSpPr txBox="1">
            <a:spLocks/>
          </p:cNvSpPr>
          <p:nvPr/>
        </p:nvSpPr>
        <p:spPr bwMode="auto">
          <a:xfrm>
            <a:off x="152400" y="4025630"/>
            <a:ext cx="8915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Times New Roman" pitchFamily="18" charset="0"/>
                <a:ea typeface="Tahoma" pitchFamily="34" charset="0"/>
                <a:cs typeface="Times New Roman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b="1">
                <a:solidFill>
                  <a:srgbClr val="FF0000"/>
                </a:solidFill>
                <a:latin typeface="UTM Futura Extra" panose="02040603050506020204" pitchFamily="18" charset="0"/>
              </a:rPr>
              <a:t>THƯ KÝ HỘI </a:t>
            </a:r>
            <a:r>
              <a:rPr lang="en-US" sz="2800" b="1" smtClean="0">
                <a:solidFill>
                  <a:srgbClr val="FF0000"/>
                </a:solidFill>
                <a:latin typeface="UTM Futura Extra" panose="02040603050506020204" pitchFamily="18" charset="0"/>
              </a:rPr>
              <a:t>NGHỊ</a:t>
            </a:r>
            <a:endParaRPr lang="en-US" sz="2800" b="1" smtClean="0"/>
          </a:p>
          <a:p>
            <a:pPr marL="0" indent="0">
              <a:buFont typeface="Arial" charset="0"/>
              <a:buNone/>
            </a:pPr>
            <a:r>
              <a:rPr lang="en-US" sz="2800" b="1" smtClean="0"/>
              <a:t>Bà Trần Kim Thu Liễu – Trưởng khoa KHCB</a:t>
            </a:r>
          </a:p>
          <a:p>
            <a:pPr marL="0" indent="0">
              <a:buFont typeface="Arial" charset="0"/>
              <a:buNone/>
            </a:pPr>
            <a:r>
              <a:rPr lang="en-US" sz="2800" b="1" smtClean="0"/>
              <a:t>Ông Hồ Văn Sĩ – Phụ trách phòng Tuyển sinh – Đào tạo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362" y="6183"/>
            <a:ext cx="1861570" cy="973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34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52400" y="2438400"/>
            <a:ext cx="8991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spc="50">
                <a:ln w="11430">
                  <a:solidFill>
                    <a:schemeClr val="bg1"/>
                  </a:solidFill>
                </a:ln>
                <a:solidFill>
                  <a:srgbClr val="F015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merican Sans" pitchFamily="18" charset="0"/>
              </a:rPr>
              <a:t>BÁO </a:t>
            </a:r>
            <a:r>
              <a:rPr lang="en-US" sz="3600" b="1" spc="50" smtClean="0">
                <a:ln w="11430">
                  <a:solidFill>
                    <a:schemeClr val="bg1"/>
                  </a:solidFill>
                </a:ln>
                <a:solidFill>
                  <a:srgbClr val="F015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merican Sans" pitchFamily="18" charset="0"/>
              </a:rPr>
              <a:t>CÁO THỰC HIỆN NGHỊ </a:t>
            </a:r>
            <a:r>
              <a:rPr lang="en-US" sz="3600" b="1" spc="50">
                <a:ln w="11430">
                  <a:solidFill>
                    <a:schemeClr val="bg1"/>
                  </a:solidFill>
                </a:ln>
                <a:solidFill>
                  <a:srgbClr val="F015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merican Sans" pitchFamily="18" charset="0"/>
              </a:rPr>
              <a:t>QUYẾT </a:t>
            </a:r>
            <a:endParaRPr lang="en-US" sz="3600" b="1" spc="50" smtClean="0">
              <a:ln w="11430">
                <a:solidFill>
                  <a:schemeClr val="bg1"/>
                </a:solidFill>
              </a:ln>
              <a:solidFill>
                <a:srgbClr val="F0151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merican Sans" pitchFamily="18" charset="0"/>
            </a:endParaRPr>
          </a:p>
          <a:p>
            <a:pPr lvl="0" algn="ctr"/>
            <a:r>
              <a:rPr lang="en-US" sz="3600" b="1" spc="50" smtClean="0">
                <a:ln w="11430">
                  <a:solidFill>
                    <a:schemeClr val="bg1"/>
                  </a:solidFill>
                </a:ln>
                <a:solidFill>
                  <a:srgbClr val="F015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merican Sans" pitchFamily="18" charset="0"/>
              </a:rPr>
              <a:t>HN </a:t>
            </a:r>
            <a:r>
              <a:rPr lang="en-US" sz="3600" b="1" spc="50" smtClean="0">
                <a:ln w="11430">
                  <a:solidFill>
                    <a:schemeClr val="bg1"/>
                  </a:solidFill>
                </a:ln>
                <a:solidFill>
                  <a:srgbClr val="F015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merican Sans" pitchFamily="18" charset="0"/>
              </a:rPr>
              <a:t>CÁN BỘ, CÔNG CHỨC, VIÊN CHỨC</a:t>
            </a:r>
          </a:p>
          <a:p>
            <a:pPr algn="ctr"/>
            <a:r>
              <a:rPr lang="en-US" sz="3600" b="1" spc="50" smtClean="0">
                <a:ln w="11430">
                  <a:solidFill>
                    <a:schemeClr val="bg1"/>
                  </a:solidFill>
                </a:ln>
                <a:solidFill>
                  <a:srgbClr val="F015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merican Sans" pitchFamily="18" charset="0"/>
              </a:rPr>
              <a:t>VÀ </a:t>
            </a:r>
            <a:r>
              <a:rPr lang="en-US" sz="3600" b="1" spc="50">
                <a:ln w="11430">
                  <a:solidFill>
                    <a:schemeClr val="bg1"/>
                  </a:solidFill>
                </a:ln>
                <a:solidFill>
                  <a:srgbClr val="F015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merican Sans" pitchFamily="18" charset="0"/>
              </a:rPr>
              <a:t>THỰC HIỆN QUY CHẾ DÂN CHỦ </a:t>
            </a:r>
          </a:p>
          <a:p>
            <a:pPr lvl="0" algn="ctr"/>
            <a:r>
              <a:rPr lang="en-US" sz="3600" b="1" spc="50">
                <a:ln w="11430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merican Sans" pitchFamily="18" charset="0"/>
              </a:rPr>
              <a:t>NĂM HỌC </a:t>
            </a:r>
            <a:r>
              <a:rPr lang="en-US" sz="3600" b="1" spc="50" smtClean="0">
                <a:ln w="11430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merican Sans" pitchFamily="18" charset="0"/>
              </a:rPr>
              <a:t>2017 – 2018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10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-94201" y="2590800"/>
            <a:ext cx="8991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000" b="1" spc="50">
                <a:ln w="11430">
                  <a:solidFill>
                    <a:schemeClr val="bg1"/>
                  </a:solidFill>
                </a:ln>
                <a:solidFill>
                  <a:srgbClr val="F015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merican Sans" pitchFamily="18" charset="0"/>
              </a:rPr>
              <a:t>PHƯƠNG HƯỚNG NHIỆM VỤ </a:t>
            </a:r>
          </a:p>
          <a:p>
            <a:pPr lvl="0" algn="ctr"/>
            <a:r>
              <a:rPr lang="en-US" sz="4000" b="1" spc="50">
                <a:ln w="11430">
                  <a:solidFill>
                    <a:schemeClr val="bg1"/>
                  </a:solidFill>
                </a:ln>
                <a:solidFill>
                  <a:srgbClr val="F0151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merican Sans" pitchFamily="18" charset="0"/>
              </a:rPr>
              <a:t>NĂM HỌC 2018 - 2019</a:t>
            </a:r>
            <a:r>
              <a:rPr lang="en-US" sz="40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merican Sans" pitchFamily="18" charset="0"/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79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>
        <p14:prism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-228600" y="2743200"/>
            <a:ext cx="96506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0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BÁO CÁO TỔNG KẾT PHONG TRÀO </a:t>
            </a:r>
          </a:p>
          <a:p>
            <a:pPr lvl="0" algn="ctr"/>
            <a:r>
              <a:rPr lang="en-US" sz="40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THI ĐUA NĂM HỌC 2017 - 2018 </a:t>
            </a:r>
            <a:endParaRPr lang="en-US" sz="4000" b="1" spc="5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23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9491" y="2439650"/>
            <a:ext cx="8991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4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PHÁT ĐỘNG PHONG TRÀO THI ĐUA NĂM HỌC 2018 - 2019  </a:t>
            </a:r>
            <a:endParaRPr lang="en-US" sz="4400" b="1" spc="5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09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350851"/>
            <a:ext cx="9178565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4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BÁO CÁO TỔNG KẾT </a:t>
            </a:r>
            <a:endParaRPr lang="en-US" sz="4400" b="1" spc="50" smtClean="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</a:endParaRPr>
          </a:p>
          <a:p>
            <a:pPr lvl="0" algn="ctr"/>
            <a:r>
              <a:rPr lang="en-US" sz="44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HOẠT </a:t>
            </a:r>
            <a:r>
              <a:rPr lang="en-US" sz="44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ĐỘNG </a:t>
            </a:r>
            <a:r>
              <a:rPr lang="en-US" sz="44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CỦA BAN TTND </a:t>
            </a:r>
            <a:endParaRPr lang="en-US" sz="4400" b="1" spc="50" smtClean="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</a:endParaRPr>
          </a:p>
          <a:p>
            <a:pPr lvl="0" algn="ctr"/>
            <a:r>
              <a:rPr lang="en-US" sz="44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NHIỆM KỲ 2016-2018</a:t>
            </a:r>
            <a:endParaRPr lang="en-US" sz="4400" b="1" spc="5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</a:endParaRPr>
          </a:p>
          <a:p>
            <a:pPr lvl="0" algn="ctr"/>
            <a:endParaRPr lang="en-US" sz="1000" b="1" spc="50" smtClean="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32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350851"/>
            <a:ext cx="917856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4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PHƯƠNG HƯỚNG HOẠT ĐỘNG </a:t>
            </a:r>
          </a:p>
          <a:p>
            <a:pPr lvl="0" algn="ctr"/>
            <a:r>
              <a:rPr lang="en-US" sz="44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CỦA BAN TTND </a:t>
            </a:r>
          </a:p>
          <a:p>
            <a:pPr lvl="0" algn="ctr"/>
            <a:r>
              <a:rPr lang="en-US" sz="44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NHIỆM KỲ 2018-2020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58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19974" y="2590800"/>
            <a:ext cx="8991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0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BẦU BAN THANH TRA NHÂN DÂN </a:t>
            </a:r>
          </a:p>
          <a:p>
            <a:pPr lvl="0" algn="ctr"/>
            <a:r>
              <a:rPr lang="en-US" sz="40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NHIỆM KỲ 2018 – 2020</a:t>
            </a:r>
            <a:endParaRPr lang="en-US" sz="4000" b="1" spc="5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32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52400" y="2438400"/>
            <a:ext cx="89916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8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CÔNG BỐ KẾT QUẢ</a:t>
            </a:r>
          </a:p>
          <a:p>
            <a:pPr lvl="0" algn="ctr"/>
            <a:r>
              <a:rPr lang="en-US" sz="48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 </a:t>
            </a:r>
            <a:r>
              <a:rPr lang="en-US" sz="40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BẦU BAN THANH TRA NHÂN DÂN </a:t>
            </a:r>
          </a:p>
          <a:p>
            <a:pPr lvl="0" algn="ctr"/>
            <a:r>
              <a:rPr lang="en-US" sz="40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NHIỆM KỲ 2018-2020</a:t>
            </a:r>
            <a:endParaRPr lang="en-US" sz="4000" b="1" spc="5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56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6200" y="2861608"/>
            <a:ext cx="8991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0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BÁO CÁO KẾT QUẢ TRIỂN </a:t>
            </a:r>
            <a:r>
              <a:rPr lang="en-US" sz="40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KHAI</a:t>
            </a:r>
            <a:r>
              <a:rPr lang="en-US" sz="32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 </a:t>
            </a:r>
            <a:r>
              <a:rPr lang="en-US" sz="40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HỘI NGHỊ CÁN </a:t>
            </a:r>
            <a:r>
              <a:rPr lang="en-US" sz="40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BỘ - CÔNG CHỨC</a:t>
            </a:r>
          </a:p>
          <a:p>
            <a:pPr lvl="0" algn="ctr"/>
            <a:r>
              <a:rPr lang="en-US" sz="40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-</a:t>
            </a:r>
            <a:r>
              <a:rPr lang="en-US" sz="40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VIÊN CHỨC TẠI CÁC ĐƠN VỊ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76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6200" y="2590800"/>
            <a:ext cx="89916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GIẢI ĐÁP Ý KIẾN </a:t>
            </a:r>
            <a:endParaRPr lang="en-US" sz="5400" b="1" spc="50" smtClean="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</a:endParaRPr>
          </a:p>
          <a:p>
            <a:pPr algn="ctr"/>
            <a:r>
              <a:rPr lang="en-US" sz="54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GÓP Ý </a:t>
            </a:r>
            <a:r>
              <a:rPr lang="en-US" sz="54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VÀ KIẾN NGHỊ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30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2514600"/>
            <a:ext cx="8991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40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THÔNG QUA </a:t>
            </a:r>
            <a:r>
              <a:rPr lang="en-US" sz="40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NỘI DUNG </a:t>
            </a:r>
            <a:r>
              <a:rPr lang="en-US" sz="40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ĐIỀU CHỈNH </a:t>
            </a:r>
            <a:r>
              <a:rPr lang="en-US" sz="40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QUY </a:t>
            </a:r>
            <a:r>
              <a:rPr lang="en-US" sz="40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CHẾ CHI TIÊU NỘI BỘ NĂM 2018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02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14:ferris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1077" y="2394626"/>
            <a:ext cx="8991600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BIỂU QUYẾT THÔNG QUA CÁC CHỈ TIÊU </a:t>
            </a:r>
            <a:endParaRPr lang="en-US" sz="5400" b="1" spc="50" smtClean="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</a:endParaRPr>
          </a:p>
          <a:p>
            <a:pPr algn="ctr"/>
            <a:r>
              <a:rPr lang="en-US" sz="54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NĂM </a:t>
            </a:r>
            <a:r>
              <a:rPr lang="en-US" sz="54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HỌC </a:t>
            </a:r>
            <a:r>
              <a:rPr lang="en-US" sz="54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2018-2019</a:t>
            </a:r>
            <a:endParaRPr lang="en-US" sz="5400" b="1" spc="5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78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>
        <p14:warp dir="in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6200" y="2773740"/>
            <a:ext cx="8991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KÝ KẾT GIAO ƯỚC THI ĐUA NĂM </a:t>
            </a:r>
            <a:r>
              <a:rPr lang="en-US" sz="48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HỌC </a:t>
            </a:r>
            <a:r>
              <a:rPr lang="en-US" sz="4800" b="1" spc="50" smtClean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2018-2019 </a:t>
            </a:r>
            <a:endParaRPr lang="en-US" sz="4800" b="1" spc="50">
              <a:ln w="11430"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UTM American Sans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0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>
        <p:checker/>
      </p:transition>
    </mc:Choice>
    <mc:Fallback xmlns="">
      <p:transition spd="slow" advClick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381000" y="2436674"/>
            <a:ext cx="9906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PHÁT BIỂU CHỈ ĐẠO</a:t>
            </a:r>
          </a:p>
          <a:p>
            <a:pPr algn="ctr"/>
            <a:r>
              <a:rPr lang="en-US" sz="5400" b="1" spc="5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UTM American Sans" pitchFamily="18" charset="0"/>
              </a:rPr>
              <a:t>CỦA ĐẠI BIỂU CẤP TRÊN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870" y="381000"/>
            <a:ext cx="3787459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862631"/>
      </p:ext>
    </p:extLst>
  </p:cSld>
  <p:clrMapOvr>
    <a:masterClrMapping/>
  </p:clrMapOvr>
  <p:transition spd="slow" advClick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2400" y="3845004"/>
            <a:ext cx="8996218" cy="1107996"/>
            <a:chOff x="152400" y="3845004"/>
            <a:chExt cx="8996218" cy="1107996"/>
          </a:xfrm>
        </p:grpSpPr>
        <p:sp>
          <p:nvSpPr>
            <p:cNvPr id="4" name="TextBox 3"/>
            <p:cNvSpPr txBox="1"/>
            <p:nvPr/>
          </p:nvSpPr>
          <p:spPr>
            <a:xfrm>
              <a:off x="152400" y="3845004"/>
              <a:ext cx="899160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600" b="1" spc="50">
                  <a:ln w="1143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glow rad="228600">
                      <a:schemeClr val="bg1"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UTM American Sans" pitchFamily="18" charset="0"/>
                </a:rPr>
                <a:t>BẾ </a:t>
              </a:r>
              <a:r>
                <a:rPr lang="en-US" sz="6600" b="1" spc="50" smtClean="0">
                  <a:ln w="11430">
                    <a:solidFill>
                      <a:schemeClr val="bg1"/>
                    </a:solidFill>
                  </a:ln>
                  <a:solidFill>
                    <a:schemeClr val="bg1"/>
                  </a:solidFill>
                  <a:effectLst>
                    <a:glow rad="228600">
                      <a:schemeClr val="bg1"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UTM American Sans" pitchFamily="18" charset="0"/>
                </a:rPr>
                <a:t>MẠC HỘI NGHỊ</a:t>
              </a:r>
              <a:endParaRPr lang="en-US" sz="6600" b="1" spc="50" dirty="0">
                <a:ln w="11430"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glow rad="228600">
                    <a:schemeClr val="bg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merican Sans" pitchFamily="18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57018" y="3845004"/>
              <a:ext cx="8991600" cy="110799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600" b="1" spc="50">
                  <a:ln w="11430">
                    <a:solidFill>
                      <a:schemeClr val="bg1"/>
                    </a:solidFill>
                  </a:ln>
                  <a:solidFill>
                    <a:srgbClr val="FF0000"/>
                  </a:solidFill>
                  <a:latin typeface="UTM American Sans" pitchFamily="18" charset="0"/>
                </a:rPr>
                <a:t>BẾ </a:t>
              </a:r>
              <a:r>
                <a:rPr lang="en-US" sz="6600" b="1" spc="50" smtClean="0">
                  <a:ln w="11430">
                    <a:solidFill>
                      <a:schemeClr val="bg1"/>
                    </a:solidFill>
                  </a:ln>
                  <a:solidFill>
                    <a:srgbClr val="FF0000"/>
                  </a:solidFill>
                  <a:latin typeface="UTM American Sans" pitchFamily="18" charset="0"/>
                </a:rPr>
                <a:t>MẠC HỘI NGHỊ</a:t>
              </a:r>
              <a:endParaRPr lang="en-US" sz="6600" b="1" spc="50" dirty="0">
                <a:ln w="11430">
                  <a:solidFill>
                    <a:schemeClr val="bg1"/>
                  </a:solidFill>
                </a:ln>
                <a:solidFill>
                  <a:srgbClr val="FF0000"/>
                </a:solidFill>
                <a:latin typeface="UTM American Sans" pitchFamily="18" charset="0"/>
              </a:endParaRP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789" y="539014"/>
            <a:ext cx="6320057" cy="3305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789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>
        <p14:doors dir="vert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ELOCME PAGE 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WELOCME PAGE </Template>
  <TotalTime>2385</TotalTime>
  <Words>272</Words>
  <Application>Microsoft Office PowerPoint</Application>
  <PresentationFormat>On-screen Show (4:3)</PresentationFormat>
  <Paragraphs>46</Paragraphs>
  <Slides>18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WELOCME PAGE 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 7</dc:creator>
  <cp:lastModifiedBy>Admin</cp:lastModifiedBy>
  <cp:revision>220</cp:revision>
  <dcterms:created xsi:type="dcterms:W3CDTF">2015-01-14T14:57:04Z</dcterms:created>
  <dcterms:modified xsi:type="dcterms:W3CDTF">2018-10-23T06:10:46Z</dcterms:modified>
</cp:coreProperties>
</file>